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59" r:id="rId5"/>
    <p:sldId id="260" r:id="rId6"/>
    <p:sldId id="258" r:id="rId7"/>
    <p:sldId id="261" r:id="rId8"/>
    <p:sldId id="262" r:id="rId9"/>
    <p:sldId id="263" r:id="rId10"/>
    <p:sldId id="264" r:id="rId11"/>
    <p:sldId id="265" r:id="rId12"/>
    <p:sldId id="266" r:id="rId13"/>
    <p:sldId id="267"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D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51" autoAdjust="0"/>
    <p:restoredTop sz="94660"/>
  </p:normalViewPr>
  <p:slideViewPr>
    <p:cSldViewPr snapToGrid="0">
      <p:cViewPr varScale="1">
        <p:scale>
          <a:sx n="62" d="100"/>
          <a:sy n="62" d="100"/>
        </p:scale>
        <p:origin x="6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38A6-66A6-400E-DBFF-F74BEB98F0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7B03B0A-0737-AFAE-386E-5486CE3F1F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A624C9-1126-7B01-2624-B62884B9F4C5}"/>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5" name="Footer Placeholder 4">
            <a:extLst>
              <a:ext uri="{FF2B5EF4-FFF2-40B4-BE49-F238E27FC236}">
                <a16:creationId xmlns:a16="http://schemas.microsoft.com/office/drawing/2014/main" id="{CAB895C0-068A-B777-8891-A709BD13F67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51990C-9990-A4BE-F6DA-7673073359C8}"/>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3230551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FA2F1-149A-C60C-84FB-EDBB5EAE393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D529E9B-043A-A803-EA7E-2B9A8994E5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49561D2-3A0C-941C-7829-D7FC6AFAFCC0}"/>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5" name="Footer Placeholder 4">
            <a:extLst>
              <a:ext uri="{FF2B5EF4-FFF2-40B4-BE49-F238E27FC236}">
                <a16:creationId xmlns:a16="http://schemas.microsoft.com/office/drawing/2014/main" id="{BA556E35-E830-A309-605C-AF41629E69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1438C9-6C59-F791-5A5A-578F17BBD893}"/>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160623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D07FB-211D-833F-C8EA-7EEFC5D5862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FA6EEBA-F51A-6095-0324-244BADDFF2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C1C12D-A86E-EF6A-8F70-57954250070B}"/>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5" name="Footer Placeholder 4">
            <a:extLst>
              <a:ext uri="{FF2B5EF4-FFF2-40B4-BE49-F238E27FC236}">
                <a16:creationId xmlns:a16="http://schemas.microsoft.com/office/drawing/2014/main" id="{B72E5DD3-4465-6C3B-1A1A-86C9CEF9072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6AB625-23F7-4E80-78A3-3EAE3B8BC54F}"/>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1062944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CFE7C-FDF8-1258-F333-FAA2744699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969CAAC-C247-4D14-741A-FBBB2CA518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78F033-CE15-142B-7653-0286162A0E80}"/>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5" name="Footer Placeholder 4">
            <a:extLst>
              <a:ext uri="{FF2B5EF4-FFF2-40B4-BE49-F238E27FC236}">
                <a16:creationId xmlns:a16="http://schemas.microsoft.com/office/drawing/2014/main" id="{4F7929FC-34DE-35AF-7CCB-6827A2F972A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DB2D88A-27F4-DAF2-A751-7647D11CC39D}"/>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160061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4F9C1-31B4-D960-8FDF-D4BF3727C0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BBBE210-BECD-E0FC-87F6-49D46152E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832F78-591B-74BB-E10B-86A6578838B9}"/>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5" name="Footer Placeholder 4">
            <a:extLst>
              <a:ext uri="{FF2B5EF4-FFF2-40B4-BE49-F238E27FC236}">
                <a16:creationId xmlns:a16="http://schemas.microsoft.com/office/drawing/2014/main" id="{28CC0F89-5438-0F7A-FE0B-FFAED0C7FA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0FBAEB-2789-1A32-E4E3-1F91E8C17F48}"/>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3736979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B1DD5-80F6-C722-6CEE-6ED73AB21C8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CF9376-7ED3-00D3-133F-BDD63C410E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5BAE3F-B6C4-5484-2688-DB37CEBBDA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431CEE9-411C-0706-2A34-2A4A2C802BE7}"/>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6" name="Footer Placeholder 5">
            <a:extLst>
              <a:ext uri="{FF2B5EF4-FFF2-40B4-BE49-F238E27FC236}">
                <a16:creationId xmlns:a16="http://schemas.microsoft.com/office/drawing/2014/main" id="{98F49995-EB17-62B7-4ED5-E2CF6F9542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648BCED-50BE-88C3-7BE0-AD660375CD33}"/>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2443658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A24F-F261-49CD-0975-E7EA4282145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48FD353-8B27-21F2-33C9-A35BC4BA4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6E6236-EA96-039A-1271-CA2142DEF2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39D3869-7F7B-527F-8473-9D01A99880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BA0796-3A1F-88A5-CF5C-0B371B5702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711209A-254C-222C-FA1D-683B8BB3598B}"/>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8" name="Footer Placeholder 7">
            <a:extLst>
              <a:ext uri="{FF2B5EF4-FFF2-40B4-BE49-F238E27FC236}">
                <a16:creationId xmlns:a16="http://schemas.microsoft.com/office/drawing/2014/main" id="{F73D1C7B-1009-A727-98ED-C3B60B372B2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8395DC2-3777-0784-60E7-519E63449E4E}"/>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3374116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BAC14-8904-3A58-146C-5EA296056D2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A7E6926-DA72-CF53-443A-53444433915A}"/>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4" name="Footer Placeholder 3">
            <a:extLst>
              <a:ext uri="{FF2B5EF4-FFF2-40B4-BE49-F238E27FC236}">
                <a16:creationId xmlns:a16="http://schemas.microsoft.com/office/drawing/2014/main" id="{0A143A66-3BF9-8893-C5D1-FDD16220F12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31A8D6D-1691-BEB6-6963-54A3C1613128}"/>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282738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877CE1-919D-D70E-D97D-4D9E41C023E3}"/>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3" name="Footer Placeholder 2">
            <a:extLst>
              <a:ext uri="{FF2B5EF4-FFF2-40B4-BE49-F238E27FC236}">
                <a16:creationId xmlns:a16="http://schemas.microsoft.com/office/drawing/2014/main" id="{A8284E14-EDBC-5C2A-4159-560407124C2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41908F1-9A59-9BF1-76AB-460678B214C7}"/>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3027212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AE4A-E261-656E-98F5-13472309CE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187D513-556E-B0FA-7922-BA14EDF962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6F4B99-86A9-3351-1F69-8580440DC6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2DAFB3-759A-AB69-58B2-9F1CC357DA59}"/>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6" name="Footer Placeholder 5">
            <a:extLst>
              <a:ext uri="{FF2B5EF4-FFF2-40B4-BE49-F238E27FC236}">
                <a16:creationId xmlns:a16="http://schemas.microsoft.com/office/drawing/2014/main" id="{F6BA5355-7E4F-516B-98EC-8BECCDAF466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E4C7D85-A1A5-7862-08A7-D823DC413EB8}"/>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45174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70FE-9F25-8AB3-99E8-8910ED9245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2C638C2-FEAD-E050-8C69-CFFDE8F101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FBA80FD-7FA2-1AEC-BE9F-3A0E58C3F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971740-D692-13C6-FBA5-66EF24576570}"/>
              </a:ext>
            </a:extLst>
          </p:cNvPr>
          <p:cNvSpPr>
            <a:spLocks noGrp="1"/>
          </p:cNvSpPr>
          <p:nvPr>
            <p:ph type="dt" sz="half" idx="10"/>
          </p:nvPr>
        </p:nvSpPr>
        <p:spPr/>
        <p:txBody>
          <a:bodyPr/>
          <a:lstStyle/>
          <a:p>
            <a:fld id="{E830E606-4326-462C-A72A-22612620F4B6}" type="datetimeFigureOut">
              <a:rPr lang="en-GB" smtClean="0"/>
              <a:t>12/02/2025</a:t>
            </a:fld>
            <a:endParaRPr lang="en-GB"/>
          </a:p>
        </p:txBody>
      </p:sp>
      <p:sp>
        <p:nvSpPr>
          <p:cNvPr id="6" name="Footer Placeholder 5">
            <a:extLst>
              <a:ext uri="{FF2B5EF4-FFF2-40B4-BE49-F238E27FC236}">
                <a16:creationId xmlns:a16="http://schemas.microsoft.com/office/drawing/2014/main" id="{8F752DD9-76FB-254C-7220-C179106729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06CA1C7-69CA-2DD9-0567-17598C9CBE9B}"/>
              </a:ext>
            </a:extLst>
          </p:cNvPr>
          <p:cNvSpPr>
            <a:spLocks noGrp="1"/>
          </p:cNvSpPr>
          <p:nvPr>
            <p:ph type="sldNum" sz="quarter" idx="12"/>
          </p:nvPr>
        </p:nvSpPr>
        <p:spPr/>
        <p:txBody>
          <a:bodyPr/>
          <a:lstStyle/>
          <a:p>
            <a:fld id="{1B80DB6D-2064-405E-B3D3-812B5A3C60A8}" type="slidenum">
              <a:rPr lang="en-GB" smtClean="0"/>
              <a:t>‹#›</a:t>
            </a:fld>
            <a:endParaRPr lang="en-GB"/>
          </a:p>
        </p:txBody>
      </p:sp>
    </p:spTree>
    <p:extLst>
      <p:ext uri="{BB962C8B-B14F-4D97-AF65-F5344CB8AC3E}">
        <p14:creationId xmlns:p14="http://schemas.microsoft.com/office/powerpoint/2010/main" val="51353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BDD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F2DBB7-B44D-5233-80EA-398F3BC12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E3A1F35-4B79-A1A3-40FC-5AB7313142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1AB6807-924E-FD60-6071-767B001602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0E606-4326-462C-A72A-22612620F4B6}" type="datetimeFigureOut">
              <a:rPr lang="en-GB" smtClean="0"/>
              <a:t>12/02/2025</a:t>
            </a:fld>
            <a:endParaRPr lang="en-GB"/>
          </a:p>
        </p:txBody>
      </p:sp>
      <p:sp>
        <p:nvSpPr>
          <p:cNvPr id="5" name="Footer Placeholder 4">
            <a:extLst>
              <a:ext uri="{FF2B5EF4-FFF2-40B4-BE49-F238E27FC236}">
                <a16:creationId xmlns:a16="http://schemas.microsoft.com/office/drawing/2014/main" id="{EF639969-FD4F-D3D0-45A8-F14F44971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14B076D-EB17-3FA3-BD80-3DF5BB91F3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80DB6D-2064-405E-B3D3-812B5A3C60A8}" type="slidenum">
              <a:rPr lang="en-GB" smtClean="0"/>
              <a:t>‹#›</a:t>
            </a:fld>
            <a:endParaRPr lang="en-GB"/>
          </a:p>
        </p:txBody>
      </p:sp>
    </p:spTree>
    <p:extLst>
      <p:ext uri="{BB962C8B-B14F-4D97-AF65-F5344CB8AC3E}">
        <p14:creationId xmlns:p14="http://schemas.microsoft.com/office/powerpoint/2010/main" val="3038649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gi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A785EF-6DDF-58DC-B4C7-DB3FD22BDCC9}"/>
              </a:ext>
            </a:extLst>
          </p:cNvPr>
          <p:cNvPicPr>
            <a:picLocks noChangeAspect="1"/>
          </p:cNvPicPr>
          <p:nvPr/>
        </p:nvPicPr>
        <p:blipFill>
          <a:blip r:embed="rId2"/>
          <a:stretch>
            <a:fillRect/>
          </a:stretch>
        </p:blipFill>
        <p:spPr>
          <a:xfrm>
            <a:off x="2403929" y="1213757"/>
            <a:ext cx="7384142" cy="4430485"/>
          </a:xfrm>
          <a:prstGeom prst="rect">
            <a:avLst/>
          </a:prstGeom>
        </p:spPr>
      </p:pic>
      <p:pic>
        <p:nvPicPr>
          <p:cNvPr id="1030" name="Picture 6" descr="Crying Cat Meme GIFs | Tenor">
            <a:extLst>
              <a:ext uri="{FF2B5EF4-FFF2-40B4-BE49-F238E27FC236}">
                <a16:creationId xmlns:a16="http://schemas.microsoft.com/office/drawing/2014/main" id="{A214F07C-D95D-4C46-E24A-79ACA5DD6C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800" y="2515492"/>
            <a:ext cx="2463015" cy="24630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E4F6A3-FC31-8F3E-0C0B-8F4A2E22517D}"/>
              </a:ext>
            </a:extLst>
          </p:cNvPr>
          <p:cNvPicPr>
            <a:picLocks noChangeAspect="1"/>
          </p:cNvPicPr>
          <p:nvPr/>
        </p:nvPicPr>
        <p:blipFill>
          <a:blip r:embed="rId4"/>
          <a:stretch>
            <a:fillRect/>
          </a:stretch>
        </p:blipFill>
        <p:spPr>
          <a:xfrm>
            <a:off x="9331616" y="2264802"/>
            <a:ext cx="2226812" cy="2048667"/>
          </a:xfrm>
          <a:prstGeom prst="rect">
            <a:avLst/>
          </a:prstGeom>
        </p:spPr>
      </p:pic>
      <p:pic>
        <p:nvPicPr>
          <p:cNvPr id="5" name="Picture 4">
            <a:extLst>
              <a:ext uri="{FF2B5EF4-FFF2-40B4-BE49-F238E27FC236}">
                <a16:creationId xmlns:a16="http://schemas.microsoft.com/office/drawing/2014/main" id="{9FF834D3-CBC6-2321-5C08-9D67BF1082AC}"/>
              </a:ext>
            </a:extLst>
          </p:cNvPr>
          <p:cNvPicPr>
            <a:picLocks noChangeAspect="1"/>
          </p:cNvPicPr>
          <p:nvPr/>
        </p:nvPicPr>
        <p:blipFill>
          <a:blip r:embed="rId5"/>
          <a:stretch>
            <a:fillRect/>
          </a:stretch>
        </p:blipFill>
        <p:spPr>
          <a:xfrm>
            <a:off x="1" y="0"/>
            <a:ext cx="12191999" cy="6858000"/>
          </a:xfrm>
          <a:prstGeom prst="rect">
            <a:avLst/>
          </a:prstGeom>
        </p:spPr>
      </p:pic>
      <p:pic>
        <p:nvPicPr>
          <p:cNvPr id="10" name="Picture 9">
            <a:extLst>
              <a:ext uri="{FF2B5EF4-FFF2-40B4-BE49-F238E27FC236}">
                <a16:creationId xmlns:a16="http://schemas.microsoft.com/office/drawing/2014/main" id="{000A1A20-A69D-BADC-58DE-066B56A0F833}"/>
              </a:ext>
            </a:extLst>
          </p:cNvPr>
          <p:cNvPicPr>
            <a:picLocks noChangeAspect="1"/>
          </p:cNvPicPr>
          <p:nvPr/>
        </p:nvPicPr>
        <p:blipFill>
          <a:blip r:embed="rId6"/>
          <a:srcRect b="7649"/>
          <a:stretch/>
        </p:blipFill>
        <p:spPr>
          <a:xfrm>
            <a:off x="5182465" y="216135"/>
            <a:ext cx="1370615" cy="2048667"/>
          </a:xfrm>
          <a:prstGeom prst="rect">
            <a:avLst/>
          </a:prstGeom>
        </p:spPr>
      </p:pic>
    </p:spTree>
    <p:extLst>
      <p:ext uri="{BB962C8B-B14F-4D97-AF65-F5344CB8AC3E}">
        <p14:creationId xmlns:p14="http://schemas.microsoft.com/office/powerpoint/2010/main" val="457144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415CF3-A112-89CB-D247-5CB6CB1FD377}"/>
              </a:ext>
            </a:extLst>
          </p:cNvPr>
          <p:cNvSpPr>
            <a:spLocks noGrp="1"/>
          </p:cNvSpPr>
          <p:nvPr>
            <p:ph idx="1"/>
          </p:nvPr>
        </p:nvSpPr>
        <p:spPr>
          <a:xfrm>
            <a:off x="2136597" y="734977"/>
            <a:ext cx="5829728" cy="5859444"/>
          </a:xfrm>
        </p:spPr>
        <p:txBody>
          <a:bodyPr>
            <a:normAutofit lnSpcReduction="10000"/>
          </a:bodyPr>
          <a:lstStyle/>
          <a:p>
            <a:pPr marL="0" indent="0">
              <a:buNone/>
            </a:pPr>
            <a:r>
              <a:rPr lang="en-US" sz="3600" b="0" i="0" dirty="0">
                <a:effectLst/>
                <a:latin typeface="Google Sans"/>
              </a:rPr>
              <a:t>High entropy indicates less predictable and less actionable data. </a:t>
            </a:r>
          </a:p>
          <a:p>
            <a:pPr marL="0" indent="0">
              <a:buNone/>
            </a:pPr>
            <a:endParaRPr lang="en-US" sz="3600" b="0" i="0" dirty="0">
              <a:effectLst/>
              <a:latin typeface="Google Sans"/>
            </a:endParaRPr>
          </a:p>
          <a:p>
            <a:pPr marL="0" indent="0">
              <a:buNone/>
            </a:pPr>
            <a:r>
              <a:rPr lang="en-US" sz="3600" dirty="0">
                <a:latin typeface="Google Sans"/>
              </a:rPr>
              <a:t>L</a:t>
            </a:r>
            <a:r>
              <a:rPr lang="en-US" sz="3600" b="0" i="0" dirty="0">
                <a:effectLst/>
                <a:latin typeface="Google Sans"/>
              </a:rPr>
              <a:t>ow entropy means more structured and usable data.</a:t>
            </a:r>
          </a:p>
          <a:p>
            <a:pPr marL="0" indent="0">
              <a:buNone/>
            </a:pPr>
            <a:endParaRPr lang="en-US" sz="3600" dirty="0">
              <a:latin typeface="Google Sans"/>
            </a:endParaRPr>
          </a:p>
          <a:p>
            <a:pPr marL="0" indent="0">
              <a:buNone/>
            </a:pPr>
            <a:r>
              <a:rPr lang="en-US" sz="3600" b="0" i="0" dirty="0">
                <a:effectLst/>
                <a:latin typeface="Google Sans"/>
              </a:rPr>
              <a:t>Entropy is critical in decision trees, helping determine the most efficient data splits for accurate predictions.</a:t>
            </a:r>
            <a:endParaRPr lang="en-GB" sz="3600" dirty="0"/>
          </a:p>
        </p:txBody>
      </p:sp>
      <p:pic>
        <p:nvPicPr>
          <p:cNvPr id="5" name="Picture 4">
            <a:extLst>
              <a:ext uri="{FF2B5EF4-FFF2-40B4-BE49-F238E27FC236}">
                <a16:creationId xmlns:a16="http://schemas.microsoft.com/office/drawing/2014/main" id="{9640DA69-5F7D-BE45-510D-9EB5643FA05C}"/>
              </a:ext>
            </a:extLst>
          </p:cNvPr>
          <p:cNvPicPr>
            <a:picLocks noChangeAspect="1"/>
          </p:cNvPicPr>
          <p:nvPr/>
        </p:nvPicPr>
        <p:blipFill>
          <a:blip r:embed="rId2"/>
          <a:srcRect l="11448" t="11190" r="11248" b="11190"/>
          <a:stretch/>
        </p:blipFill>
        <p:spPr>
          <a:xfrm>
            <a:off x="7828908" y="193894"/>
            <a:ext cx="4161889" cy="4178974"/>
          </a:xfrm>
          <a:prstGeom prst="rect">
            <a:avLst/>
          </a:prstGeom>
        </p:spPr>
      </p:pic>
      <p:pic>
        <p:nvPicPr>
          <p:cNvPr id="4098" name="Picture 2" descr="Predictable GIFs | Tenor">
            <a:extLst>
              <a:ext uri="{FF2B5EF4-FFF2-40B4-BE49-F238E27FC236}">
                <a16:creationId xmlns:a16="http://schemas.microsoft.com/office/drawing/2014/main" id="{BA121478-6596-55A8-5E50-E41FA8053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7" y="2277368"/>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317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6D3A7-195A-031C-17F8-E6867882170D}"/>
              </a:ext>
            </a:extLst>
          </p:cNvPr>
          <p:cNvSpPr>
            <a:spLocks noGrp="1"/>
          </p:cNvSpPr>
          <p:nvPr>
            <p:ph idx="1"/>
          </p:nvPr>
        </p:nvSpPr>
        <p:spPr>
          <a:xfrm>
            <a:off x="1238893" y="5542908"/>
            <a:ext cx="10515600" cy="1081962"/>
          </a:xfrm>
        </p:spPr>
        <p:txBody>
          <a:bodyPr/>
          <a:lstStyle/>
          <a:p>
            <a:pPr marL="0" indent="0">
              <a:buNone/>
            </a:pPr>
            <a:r>
              <a:rPr lang="en-US" dirty="0"/>
              <a:t>AES is a symmetric-key algorithm, meaning the same key (aka passphrase or password) is used to encrypt and decrypt the data.</a:t>
            </a:r>
            <a:endParaRPr lang="en-GB" dirty="0"/>
          </a:p>
        </p:txBody>
      </p:sp>
      <p:pic>
        <p:nvPicPr>
          <p:cNvPr id="4" name="Picture 3">
            <a:extLst>
              <a:ext uri="{FF2B5EF4-FFF2-40B4-BE49-F238E27FC236}">
                <a16:creationId xmlns:a16="http://schemas.microsoft.com/office/drawing/2014/main" id="{E85501CA-97B5-306A-639F-FC6A53659C0B}"/>
              </a:ext>
            </a:extLst>
          </p:cNvPr>
          <p:cNvPicPr>
            <a:picLocks noChangeAspect="1"/>
          </p:cNvPicPr>
          <p:nvPr/>
        </p:nvPicPr>
        <p:blipFill>
          <a:blip r:embed="rId2"/>
          <a:srcRect l="6875" t="8962" r="6875" b="7437"/>
          <a:stretch/>
        </p:blipFill>
        <p:spPr>
          <a:xfrm>
            <a:off x="1129234" y="1434529"/>
            <a:ext cx="9933532" cy="3988941"/>
          </a:xfrm>
          <a:prstGeom prst="rect">
            <a:avLst/>
          </a:prstGeom>
        </p:spPr>
      </p:pic>
      <p:pic>
        <p:nvPicPr>
          <p:cNvPr id="5" name="Picture 4">
            <a:extLst>
              <a:ext uri="{FF2B5EF4-FFF2-40B4-BE49-F238E27FC236}">
                <a16:creationId xmlns:a16="http://schemas.microsoft.com/office/drawing/2014/main" id="{16982F7D-54B8-144D-5D50-572EDEDE2B81}"/>
              </a:ext>
            </a:extLst>
          </p:cNvPr>
          <p:cNvPicPr>
            <a:picLocks noChangeAspect="1"/>
          </p:cNvPicPr>
          <p:nvPr/>
        </p:nvPicPr>
        <p:blipFill>
          <a:blip r:embed="rId3"/>
          <a:stretch>
            <a:fillRect/>
          </a:stretch>
        </p:blipFill>
        <p:spPr>
          <a:xfrm>
            <a:off x="2009775" y="233130"/>
            <a:ext cx="8172450" cy="1495425"/>
          </a:xfrm>
          <a:prstGeom prst="rect">
            <a:avLst/>
          </a:prstGeom>
        </p:spPr>
      </p:pic>
    </p:spTree>
    <p:extLst>
      <p:ext uri="{BB962C8B-B14F-4D97-AF65-F5344CB8AC3E}">
        <p14:creationId xmlns:p14="http://schemas.microsoft.com/office/powerpoint/2010/main" val="3711692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4BEA19-7612-5D53-383A-C8A9CF818B3D}"/>
              </a:ext>
            </a:extLst>
          </p:cNvPr>
          <p:cNvSpPr>
            <a:spLocks noGrp="1"/>
          </p:cNvSpPr>
          <p:nvPr>
            <p:ph idx="1"/>
          </p:nvPr>
        </p:nvSpPr>
        <p:spPr>
          <a:xfrm>
            <a:off x="406686" y="616450"/>
            <a:ext cx="10515600" cy="5332288"/>
          </a:xfrm>
        </p:spPr>
        <p:txBody>
          <a:bodyPr>
            <a:normAutofit/>
          </a:bodyPr>
          <a:lstStyle/>
          <a:p>
            <a:pPr marL="0" indent="0" algn="l">
              <a:buNone/>
            </a:pPr>
            <a:r>
              <a:rPr lang="en-US" sz="3600" b="1" i="0" dirty="0">
                <a:effectLst/>
                <a:latin typeface="Inter var"/>
              </a:rPr>
              <a:t>The AES algorithm can be divided into 3 main parts:</a:t>
            </a:r>
          </a:p>
          <a:p>
            <a:pPr marL="0" indent="0" algn="l">
              <a:buNone/>
            </a:pPr>
            <a:endParaRPr lang="en-US" b="0" i="0" dirty="0">
              <a:effectLst/>
              <a:latin typeface="Inter var"/>
            </a:endParaRPr>
          </a:p>
          <a:p>
            <a:pPr>
              <a:buFont typeface="+mj-lt"/>
              <a:buAutoNum type="arabicPeriod"/>
            </a:pPr>
            <a:r>
              <a:rPr lang="en-US" b="1" i="0" dirty="0">
                <a:effectLst/>
                <a:latin typeface="Inter var"/>
              </a:rPr>
              <a:t>Generate a key - </a:t>
            </a:r>
            <a:r>
              <a:rPr lang="en-US" dirty="0"/>
              <a:t>AES requires a secret passphrase known as a “key” to encrypt/decrypt data.</a:t>
            </a:r>
          </a:p>
          <a:p>
            <a:pPr algn="l">
              <a:buFont typeface="+mj-lt"/>
              <a:buAutoNum type="arabicPeriod"/>
            </a:pPr>
            <a:endParaRPr lang="en-US" b="0" i="0" dirty="0">
              <a:effectLst/>
              <a:latin typeface="Inter var"/>
            </a:endParaRPr>
          </a:p>
          <a:p>
            <a:pPr>
              <a:buFont typeface="+mj-lt"/>
              <a:buAutoNum type="arabicPeriod"/>
            </a:pPr>
            <a:r>
              <a:rPr lang="en-US" b="1" i="0" dirty="0">
                <a:effectLst/>
                <a:latin typeface="Inter var"/>
              </a:rPr>
              <a:t>Generate a cipher - </a:t>
            </a:r>
            <a:r>
              <a:rPr lang="en-US" dirty="0"/>
              <a:t>the algorithm used to perform encryption/decryption. </a:t>
            </a:r>
          </a:p>
          <a:p>
            <a:pPr algn="l">
              <a:buFont typeface="+mj-lt"/>
              <a:buAutoNum type="arabicPeriod"/>
            </a:pPr>
            <a:endParaRPr lang="en-US" b="0" i="0" dirty="0">
              <a:effectLst/>
              <a:latin typeface="Inter var"/>
            </a:endParaRPr>
          </a:p>
          <a:p>
            <a:pPr algn="l">
              <a:buFont typeface="+mj-lt"/>
              <a:buAutoNum type="arabicPeriod"/>
            </a:pPr>
            <a:r>
              <a:rPr lang="en-US" b="1" i="0" dirty="0">
                <a:effectLst/>
                <a:latin typeface="Inter var"/>
              </a:rPr>
              <a:t>Encrypt/decrypt the data with the cipher</a:t>
            </a:r>
            <a:endParaRPr lang="en-US" b="0" i="0" dirty="0">
              <a:effectLst/>
              <a:latin typeface="Inter var"/>
            </a:endParaRPr>
          </a:p>
          <a:p>
            <a:pPr marL="0" indent="0">
              <a:buNone/>
            </a:pPr>
            <a:endParaRPr lang="en-GB" dirty="0"/>
          </a:p>
          <a:p>
            <a:pPr marL="0" indent="0">
              <a:buNone/>
            </a:pPr>
            <a:endParaRPr lang="en-US" dirty="0"/>
          </a:p>
          <a:p>
            <a:pPr marL="0" indent="0">
              <a:buNone/>
            </a:pPr>
            <a:endParaRPr lang="en-US" dirty="0"/>
          </a:p>
          <a:p>
            <a:pPr marL="0" indent="0">
              <a:buNone/>
            </a:pPr>
            <a:endParaRPr lang="en-GB" dirty="0"/>
          </a:p>
        </p:txBody>
      </p:sp>
      <p:pic>
        <p:nvPicPr>
          <p:cNvPr id="4" name="Picture 3">
            <a:extLst>
              <a:ext uri="{FF2B5EF4-FFF2-40B4-BE49-F238E27FC236}">
                <a16:creationId xmlns:a16="http://schemas.microsoft.com/office/drawing/2014/main" id="{020D2EAD-9223-82CC-7877-D44BBE55BB5E}"/>
              </a:ext>
            </a:extLst>
          </p:cNvPr>
          <p:cNvPicPr>
            <a:picLocks noChangeAspect="1"/>
          </p:cNvPicPr>
          <p:nvPr/>
        </p:nvPicPr>
        <p:blipFill>
          <a:blip r:embed="rId2"/>
          <a:stretch>
            <a:fillRect/>
          </a:stretch>
        </p:blipFill>
        <p:spPr>
          <a:xfrm>
            <a:off x="8070779" y="2492659"/>
            <a:ext cx="4021904" cy="4280455"/>
          </a:xfrm>
          <a:prstGeom prst="rect">
            <a:avLst/>
          </a:prstGeom>
        </p:spPr>
      </p:pic>
      <p:pic>
        <p:nvPicPr>
          <p:cNvPr id="5" name="Picture 4">
            <a:extLst>
              <a:ext uri="{FF2B5EF4-FFF2-40B4-BE49-F238E27FC236}">
                <a16:creationId xmlns:a16="http://schemas.microsoft.com/office/drawing/2014/main" id="{A5FD172A-941A-6092-9496-15E486036B44}"/>
              </a:ext>
            </a:extLst>
          </p:cNvPr>
          <p:cNvPicPr>
            <a:picLocks noChangeAspect="1"/>
          </p:cNvPicPr>
          <p:nvPr/>
        </p:nvPicPr>
        <p:blipFill>
          <a:blip r:embed="rId3"/>
          <a:stretch>
            <a:fillRect/>
          </a:stretch>
        </p:blipFill>
        <p:spPr>
          <a:xfrm>
            <a:off x="6728413" y="4514440"/>
            <a:ext cx="956656" cy="1028468"/>
          </a:xfrm>
          <a:prstGeom prst="rect">
            <a:avLst/>
          </a:prstGeom>
        </p:spPr>
      </p:pic>
    </p:spTree>
    <p:extLst>
      <p:ext uri="{BB962C8B-B14F-4D97-AF65-F5344CB8AC3E}">
        <p14:creationId xmlns:p14="http://schemas.microsoft.com/office/powerpoint/2010/main" val="2399190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90BD3B-497F-53E1-FA42-596695EA3A0E}"/>
              </a:ext>
            </a:extLst>
          </p:cNvPr>
          <p:cNvSpPr>
            <a:spLocks noGrp="1"/>
          </p:cNvSpPr>
          <p:nvPr>
            <p:ph idx="1"/>
          </p:nvPr>
        </p:nvSpPr>
        <p:spPr>
          <a:xfrm>
            <a:off x="680674" y="510533"/>
            <a:ext cx="10515600" cy="4351338"/>
          </a:xfrm>
        </p:spPr>
        <p:txBody>
          <a:bodyPr>
            <a:normAutofit/>
          </a:bodyPr>
          <a:lstStyle/>
          <a:p>
            <a:pPr marL="0" indent="0">
              <a:buNone/>
            </a:pPr>
            <a:r>
              <a:rPr lang="en-US" sz="3600" dirty="0"/>
              <a:t>AES is considered unbreakable as long as the properties of the function are respected―strong key, correctly implemented cipher, unique nonce, unique initialization vector, etc.</a:t>
            </a:r>
            <a:endParaRPr lang="en-GB" sz="3600" dirty="0"/>
          </a:p>
        </p:txBody>
      </p:sp>
      <p:pic>
        <p:nvPicPr>
          <p:cNvPr id="6" name="Picture 5">
            <a:extLst>
              <a:ext uri="{FF2B5EF4-FFF2-40B4-BE49-F238E27FC236}">
                <a16:creationId xmlns:a16="http://schemas.microsoft.com/office/drawing/2014/main" id="{0624F3F2-7D17-0B8E-DDF5-8946FA2B937C}"/>
              </a:ext>
            </a:extLst>
          </p:cNvPr>
          <p:cNvPicPr>
            <a:picLocks noChangeAspect="1"/>
          </p:cNvPicPr>
          <p:nvPr/>
        </p:nvPicPr>
        <p:blipFill>
          <a:blip r:embed="rId2"/>
          <a:stretch>
            <a:fillRect/>
          </a:stretch>
        </p:blipFill>
        <p:spPr>
          <a:xfrm>
            <a:off x="5038141" y="2919036"/>
            <a:ext cx="2399715" cy="3066836"/>
          </a:xfrm>
          <a:prstGeom prst="rect">
            <a:avLst/>
          </a:prstGeom>
        </p:spPr>
      </p:pic>
      <p:pic>
        <p:nvPicPr>
          <p:cNvPr id="7" name="Picture 6">
            <a:extLst>
              <a:ext uri="{FF2B5EF4-FFF2-40B4-BE49-F238E27FC236}">
                <a16:creationId xmlns:a16="http://schemas.microsoft.com/office/drawing/2014/main" id="{662B6160-C0FD-DB49-6F94-FBA6E46E2B6B}"/>
              </a:ext>
            </a:extLst>
          </p:cNvPr>
          <p:cNvPicPr>
            <a:picLocks noChangeAspect="1"/>
          </p:cNvPicPr>
          <p:nvPr/>
        </p:nvPicPr>
        <p:blipFill>
          <a:blip r:embed="rId3"/>
          <a:stretch>
            <a:fillRect/>
          </a:stretch>
        </p:blipFill>
        <p:spPr>
          <a:xfrm>
            <a:off x="245531" y="3464973"/>
            <a:ext cx="1973467" cy="1973467"/>
          </a:xfrm>
          <a:prstGeom prst="rect">
            <a:avLst/>
          </a:prstGeom>
        </p:spPr>
      </p:pic>
      <p:pic>
        <p:nvPicPr>
          <p:cNvPr id="8" name="Picture 7">
            <a:extLst>
              <a:ext uri="{FF2B5EF4-FFF2-40B4-BE49-F238E27FC236}">
                <a16:creationId xmlns:a16="http://schemas.microsoft.com/office/drawing/2014/main" id="{7D9157A8-A430-1108-913F-2CC3F6E4516E}"/>
              </a:ext>
            </a:extLst>
          </p:cNvPr>
          <p:cNvPicPr>
            <a:picLocks noChangeAspect="1"/>
          </p:cNvPicPr>
          <p:nvPr/>
        </p:nvPicPr>
        <p:blipFill>
          <a:blip r:embed="rId4"/>
          <a:stretch>
            <a:fillRect/>
          </a:stretch>
        </p:blipFill>
        <p:spPr>
          <a:xfrm>
            <a:off x="2601554" y="2915987"/>
            <a:ext cx="2169535" cy="3338673"/>
          </a:xfrm>
          <a:prstGeom prst="rect">
            <a:avLst/>
          </a:prstGeom>
        </p:spPr>
      </p:pic>
      <p:pic>
        <p:nvPicPr>
          <p:cNvPr id="9" name="Picture 8">
            <a:extLst>
              <a:ext uri="{FF2B5EF4-FFF2-40B4-BE49-F238E27FC236}">
                <a16:creationId xmlns:a16="http://schemas.microsoft.com/office/drawing/2014/main" id="{F68C4094-4B5D-B22B-B001-A58A6A794B70}"/>
              </a:ext>
            </a:extLst>
          </p:cNvPr>
          <p:cNvPicPr>
            <a:picLocks noChangeAspect="1"/>
          </p:cNvPicPr>
          <p:nvPr/>
        </p:nvPicPr>
        <p:blipFill>
          <a:blip r:embed="rId5"/>
          <a:stretch>
            <a:fillRect/>
          </a:stretch>
        </p:blipFill>
        <p:spPr>
          <a:xfrm>
            <a:off x="8154741" y="2527871"/>
            <a:ext cx="1504312" cy="3847672"/>
          </a:xfrm>
          <a:prstGeom prst="rect">
            <a:avLst/>
          </a:prstGeom>
        </p:spPr>
      </p:pic>
      <p:sp>
        <p:nvSpPr>
          <p:cNvPr id="10" name="Plus Sign 9">
            <a:extLst>
              <a:ext uri="{FF2B5EF4-FFF2-40B4-BE49-F238E27FC236}">
                <a16:creationId xmlns:a16="http://schemas.microsoft.com/office/drawing/2014/main" id="{EB7DC820-58E3-6750-BEAF-4EBA23E48845}"/>
              </a:ext>
            </a:extLst>
          </p:cNvPr>
          <p:cNvSpPr/>
          <p:nvPr/>
        </p:nvSpPr>
        <p:spPr>
          <a:xfrm>
            <a:off x="2348761" y="4162144"/>
            <a:ext cx="505586" cy="579124"/>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4CC7353D-DFFE-3E17-0767-0ED6AEB7B06E}"/>
              </a:ext>
            </a:extLst>
          </p:cNvPr>
          <p:cNvPicPr>
            <a:picLocks noChangeAspect="1"/>
          </p:cNvPicPr>
          <p:nvPr/>
        </p:nvPicPr>
        <p:blipFill>
          <a:blip r:embed="rId6"/>
          <a:stretch>
            <a:fillRect/>
          </a:stretch>
        </p:blipFill>
        <p:spPr>
          <a:xfrm>
            <a:off x="4487658" y="4229182"/>
            <a:ext cx="384081" cy="445047"/>
          </a:xfrm>
          <a:prstGeom prst="rect">
            <a:avLst/>
          </a:prstGeom>
        </p:spPr>
      </p:pic>
      <p:pic>
        <p:nvPicPr>
          <p:cNvPr id="12" name="Picture 11">
            <a:extLst>
              <a:ext uri="{FF2B5EF4-FFF2-40B4-BE49-F238E27FC236}">
                <a16:creationId xmlns:a16="http://schemas.microsoft.com/office/drawing/2014/main" id="{3CA64614-D538-909F-DCD3-918913F9D42A}"/>
              </a:ext>
            </a:extLst>
          </p:cNvPr>
          <p:cNvPicPr>
            <a:picLocks noChangeAspect="1"/>
          </p:cNvPicPr>
          <p:nvPr/>
        </p:nvPicPr>
        <p:blipFill>
          <a:blip r:embed="rId6"/>
          <a:stretch>
            <a:fillRect/>
          </a:stretch>
        </p:blipFill>
        <p:spPr>
          <a:xfrm>
            <a:off x="7680958" y="4229181"/>
            <a:ext cx="384081" cy="445047"/>
          </a:xfrm>
          <a:prstGeom prst="rect">
            <a:avLst/>
          </a:prstGeom>
        </p:spPr>
      </p:pic>
      <p:sp>
        <p:nvSpPr>
          <p:cNvPr id="13" name="Equals 12">
            <a:extLst>
              <a:ext uri="{FF2B5EF4-FFF2-40B4-BE49-F238E27FC236}">
                <a16:creationId xmlns:a16="http://schemas.microsoft.com/office/drawing/2014/main" id="{D2320133-16C0-17D7-B198-445E847DDBF2}"/>
              </a:ext>
            </a:extLst>
          </p:cNvPr>
          <p:cNvSpPr/>
          <p:nvPr/>
        </p:nvSpPr>
        <p:spPr>
          <a:xfrm>
            <a:off x="9474502" y="4229181"/>
            <a:ext cx="437125" cy="445047"/>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5122" name="Picture 2" descr="Rendered Image">
            <a:extLst>
              <a:ext uri="{FF2B5EF4-FFF2-40B4-BE49-F238E27FC236}">
                <a16:creationId xmlns:a16="http://schemas.microsoft.com/office/drawing/2014/main" id="{79FAD23A-7E10-89B7-CAC4-09F1B6EA81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5349" y="3985476"/>
            <a:ext cx="2258270" cy="755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922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43F804-844C-F03A-486F-DA4D308DED89}"/>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58D0DDD0-AFCA-4906-E4B3-11A7DB366FC2}"/>
              </a:ext>
            </a:extLst>
          </p:cNvPr>
          <p:cNvPicPr>
            <a:picLocks noChangeAspect="1"/>
          </p:cNvPicPr>
          <p:nvPr/>
        </p:nvPicPr>
        <p:blipFill>
          <a:blip r:embed="rId3"/>
          <a:stretch>
            <a:fillRect/>
          </a:stretch>
        </p:blipFill>
        <p:spPr>
          <a:xfrm>
            <a:off x="3480344" y="1371626"/>
            <a:ext cx="5231312" cy="4114747"/>
          </a:xfrm>
          <a:prstGeom prst="rect">
            <a:avLst/>
          </a:prstGeom>
          <a:ln>
            <a:noFill/>
          </a:ln>
          <a:effectLst>
            <a:softEdge rad="112500"/>
          </a:effectLst>
        </p:spPr>
      </p:pic>
      <p:pic>
        <p:nvPicPr>
          <p:cNvPr id="6" name="Picture 5">
            <a:extLst>
              <a:ext uri="{FF2B5EF4-FFF2-40B4-BE49-F238E27FC236}">
                <a16:creationId xmlns:a16="http://schemas.microsoft.com/office/drawing/2014/main" id="{B01E00C3-6FD1-2CB8-1DB0-84E7DDCCED73}"/>
              </a:ext>
            </a:extLst>
          </p:cNvPr>
          <p:cNvPicPr>
            <a:picLocks noChangeAspect="1"/>
          </p:cNvPicPr>
          <p:nvPr/>
        </p:nvPicPr>
        <p:blipFill>
          <a:blip r:embed="rId4"/>
          <a:stretch>
            <a:fillRect/>
          </a:stretch>
        </p:blipFill>
        <p:spPr>
          <a:xfrm>
            <a:off x="0" y="-2"/>
            <a:ext cx="12192000" cy="6863137"/>
          </a:xfrm>
          <a:prstGeom prst="rect">
            <a:avLst/>
          </a:prstGeom>
        </p:spPr>
      </p:pic>
      <p:pic>
        <p:nvPicPr>
          <p:cNvPr id="7" name="Picture 6">
            <a:extLst>
              <a:ext uri="{FF2B5EF4-FFF2-40B4-BE49-F238E27FC236}">
                <a16:creationId xmlns:a16="http://schemas.microsoft.com/office/drawing/2014/main" id="{00879EA5-97AE-A79C-63E2-43A2340CA35E}"/>
              </a:ext>
            </a:extLst>
          </p:cNvPr>
          <p:cNvPicPr>
            <a:picLocks noChangeAspect="1"/>
          </p:cNvPicPr>
          <p:nvPr/>
        </p:nvPicPr>
        <p:blipFill>
          <a:blip r:embed="rId5"/>
          <a:stretch>
            <a:fillRect/>
          </a:stretch>
        </p:blipFill>
        <p:spPr>
          <a:xfrm>
            <a:off x="377467" y="602892"/>
            <a:ext cx="4184258" cy="2612837"/>
          </a:xfrm>
          <a:prstGeom prst="rect">
            <a:avLst/>
          </a:prstGeom>
        </p:spPr>
      </p:pic>
      <p:pic>
        <p:nvPicPr>
          <p:cNvPr id="8" name="Picture 7">
            <a:extLst>
              <a:ext uri="{FF2B5EF4-FFF2-40B4-BE49-F238E27FC236}">
                <a16:creationId xmlns:a16="http://schemas.microsoft.com/office/drawing/2014/main" id="{E607F6E0-FFF8-B9E8-103D-2E9B0FC520B0}"/>
              </a:ext>
            </a:extLst>
          </p:cNvPr>
          <p:cNvPicPr>
            <a:picLocks noChangeAspect="1"/>
          </p:cNvPicPr>
          <p:nvPr/>
        </p:nvPicPr>
        <p:blipFill>
          <a:blip r:embed="rId6"/>
          <a:stretch>
            <a:fillRect/>
          </a:stretch>
        </p:blipFill>
        <p:spPr>
          <a:xfrm>
            <a:off x="7777618" y="2699535"/>
            <a:ext cx="3392859" cy="3148975"/>
          </a:xfrm>
          <a:prstGeom prst="rect">
            <a:avLst/>
          </a:prstGeom>
        </p:spPr>
      </p:pic>
    </p:spTree>
    <p:extLst>
      <p:ext uri="{BB962C8B-B14F-4D97-AF65-F5344CB8AC3E}">
        <p14:creationId xmlns:p14="http://schemas.microsoft.com/office/powerpoint/2010/main" val="2696261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1594D1-D3CB-52B3-8104-9798A5D21885}"/>
              </a:ext>
            </a:extLst>
          </p:cNvPr>
          <p:cNvPicPr>
            <a:picLocks noChangeAspect="1"/>
          </p:cNvPicPr>
          <p:nvPr/>
        </p:nvPicPr>
        <p:blipFill>
          <a:blip r:embed="rId2"/>
          <a:stretch>
            <a:fillRect/>
          </a:stretch>
        </p:blipFill>
        <p:spPr>
          <a:xfrm>
            <a:off x="0" y="0"/>
            <a:ext cx="12192000" cy="6904235"/>
          </a:xfrm>
          <a:prstGeom prst="rect">
            <a:avLst/>
          </a:prstGeom>
        </p:spPr>
      </p:pic>
      <p:pic>
        <p:nvPicPr>
          <p:cNvPr id="6" name="Picture 5">
            <a:extLst>
              <a:ext uri="{FF2B5EF4-FFF2-40B4-BE49-F238E27FC236}">
                <a16:creationId xmlns:a16="http://schemas.microsoft.com/office/drawing/2014/main" id="{CE3D2B13-B5D5-65BE-7266-7FBC119B82A8}"/>
              </a:ext>
            </a:extLst>
          </p:cNvPr>
          <p:cNvPicPr>
            <a:picLocks noChangeAspect="1"/>
          </p:cNvPicPr>
          <p:nvPr/>
        </p:nvPicPr>
        <p:blipFill>
          <a:blip r:embed="rId3"/>
          <a:srcRect l="9506" r="8787" b="10022"/>
          <a:stretch/>
        </p:blipFill>
        <p:spPr>
          <a:xfrm>
            <a:off x="1654140" y="2274012"/>
            <a:ext cx="6841911" cy="3767191"/>
          </a:xfrm>
          <a:prstGeom prst="rect">
            <a:avLst/>
          </a:prstGeom>
        </p:spPr>
      </p:pic>
      <p:pic>
        <p:nvPicPr>
          <p:cNvPr id="7" name="Picture 6">
            <a:extLst>
              <a:ext uri="{FF2B5EF4-FFF2-40B4-BE49-F238E27FC236}">
                <a16:creationId xmlns:a16="http://schemas.microsoft.com/office/drawing/2014/main" id="{00A203A3-BC26-99B6-6E5F-1670DAC71AE2}"/>
              </a:ext>
            </a:extLst>
          </p:cNvPr>
          <p:cNvPicPr>
            <a:picLocks noChangeAspect="1"/>
          </p:cNvPicPr>
          <p:nvPr/>
        </p:nvPicPr>
        <p:blipFill>
          <a:blip r:embed="rId4"/>
          <a:stretch>
            <a:fillRect/>
          </a:stretch>
        </p:blipFill>
        <p:spPr>
          <a:xfrm>
            <a:off x="8838558" y="373508"/>
            <a:ext cx="2857500" cy="5905500"/>
          </a:xfrm>
          <a:prstGeom prst="rect">
            <a:avLst/>
          </a:prstGeom>
        </p:spPr>
      </p:pic>
      <p:pic>
        <p:nvPicPr>
          <p:cNvPr id="8" name="Picture 7">
            <a:extLst>
              <a:ext uri="{FF2B5EF4-FFF2-40B4-BE49-F238E27FC236}">
                <a16:creationId xmlns:a16="http://schemas.microsoft.com/office/drawing/2014/main" id="{FFFBA432-56DA-527E-27D8-007E26C394D0}"/>
              </a:ext>
            </a:extLst>
          </p:cNvPr>
          <p:cNvPicPr>
            <a:picLocks noChangeAspect="1"/>
          </p:cNvPicPr>
          <p:nvPr/>
        </p:nvPicPr>
        <p:blipFill>
          <a:blip r:embed="rId5"/>
          <a:stretch>
            <a:fillRect/>
          </a:stretch>
        </p:blipFill>
        <p:spPr>
          <a:xfrm>
            <a:off x="578776" y="211636"/>
            <a:ext cx="6278103" cy="1836345"/>
          </a:xfrm>
          <a:prstGeom prst="rect">
            <a:avLst/>
          </a:prstGeom>
        </p:spPr>
      </p:pic>
      <p:sp>
        <p:nvSpPr>
          <p:cNvPr id="10" name="TextBox 9">
            <a:extLst>
              <a:ext uri="{FF2B5EF4-FFF2-40B4-BE49-F238E27FC236}">
                <a16:creationId xmlns:a16="http://schemas.microsoft.com/office/drawing/2014/main" id="{370D5414-308E-A2B1-63EE-24D5DDFCC858}"/>
              </a:ext>
            </a:extLst>
          </p:cNvPr>
          <p:cNvSpPr txBox="1"/>
          <p:nvPr/>
        </p:nvSpPr>
        <p:spPr>
          <a:xfrm>
            <a:off x="82834" y="1699331"/>
            <a:ext cx="2060436" cy="461665"/>
          </a:xfrm>
          <a:prstGeom prst="rect">
            <a:avLst/>
          </a:prstGeom>
          <a:noFill/>
        </p:spPr>
        <p:txBody>
          <a:bodyPr wrap="none" rtlCol="0">
            <a:spAutoFit/>
          </a:bodyPr>
          <a:lstStyle/>
          <a:p>
            <a:r>
              <a:rPr lang="en-US" sz="2400" b="1" dirty="0"/>
              <a:t>Python n stuff </a:t>
            </a:r>
            <a:endParaRPr lang="en-GB" sz="2400" b="1" dirty="0"/>
          </a:p>
        </p:txBody>
      </p:sp>
      <p:cxnSp>
        <p:nvCxnSpPr>
          <p:cNvPr id="12" name="Straight Arrow Connector 11">
            <a:extLst>
              <a:ext uri="{FF2B5EF4-FFF2-40B4-BE49-F238E27FC236}">
                <a16:creationId xmlns:a16="http://schemas.microsoft.com/office/drawing/2014/main" id="{CFE609DF-FB5B-A02F-D70B-0979FC13B21D}"/>
              </a:ext>
            </a:extLst>
          </p:cNvPr>
          <p:cNvCxnSpPr>
            <a:cxnSpLocks/>
          </p:cNvCxnSpPr>
          <p:nvPr/>
        </p:nvCxnSpPr>
        <p:spPr>
          <a:xfrm>
            <a:off x="1181528" y="2157573"/>
            <a:ext cx="719191" cy="5137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A2A7981-8AAE-1158-2B58-C80C3967A453}"/>
              </a:ext>
            </a:extLst>
          </p:cNvPr>
          <p:cNvPicPr>
            <a:picLocks noChangeAspect="1"/>
          </p:cNvPicPr>
          <p:nvPr/>
        </p:nvPicPr>
        <p:blipFill>
          <a:blip r:embed="rId6"/>
          <a:stretch>
            <a:fillRect/>
          </a:stretch>
        </p:blipFill>
        <p:spPr>
          <a:xfrm>
            <a:off x="7686544" y="1654767"/>
            <a:ext cx="1152014" cy="1238490"/>
          </a:xfrm>
          <a:prstGeom prst="rect">
            <a:avLst/>
          </a:prstGeom>
        </p:spPr>
      </p:pic>
    </p:spTree>
    <p:extLst>
      <p:ext uri="{BB962C8B-B14F-4D97-AF65-F5344CB8AC3E}">
        <p14:creationId xmlns:p14="http://schemas.microsoft.com/office/powerpoint/2010/main" val="1618887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2B5B0-AE53-0915-6DED-80BC70F309D3}"/>
              </a:ext>
            </a:extLst>
          </p:cNvPr>
          <p:cNvSpPr>
            <a:spLocks noGrp="1"/>
          </p:cNvSpPr>
          <p:nvPr>
            <p:ph idx="1"/>
          </p:nvPr>
        </p:nvSpPr>
        <p:spPr>
          <a:xfrm>
            <a:off x="4353193" y="3570271"/>
            <a:ext cx="7838807" cy="3512990"/>
          </a:xfrm>
        </p:spPr>
        <p:txBody>
          <a:bodyPr/>
          <a:lstStyle/>
          <a:p>
            <a:pPr marL="0" indent="0">
              <a:buNone/>
            </a:pPr>
            <a:r>
              <a:rPr lang="en-US" b="1" dirty="0"/>
              <a:t>IN PYTHON:</a:t>
            </a:r>
          </a:p>
          <a:p>
            <a:pPr marL="0" indent="0">
              <a:buNone/>
            </a:pPr>
            <a:r>
              <a:rPr lang="en-US" dirty="0"/>
              <a:t>The integers are converted into binary format and then operations are performed bit by bit, hence the name bitwise operators. Python bitwise operators work on integers only and the final output is returned in the decimal format. Python bitwise operators are also called binary operators.</a:t>
            </a:r>
            <a:endParaRPr lang="en-GB" dirty="0"/>
          </a:p>
        </p:txBody>
      </p:sp>
      <p:pic>
        <p:nvPicPr>
          <p:cNvPr id="4" name="Picture 3">
            <a:extLst>
              <a:ext uri="{FF2B5EF4-FFF2-40B4-BE49-F238E27FC236}">
                <a16:creationId xmlns:a16="http://schemas.microsoft.com/office/drawing/2014/main" id="{3705F207-361F-0199-82CB-1204FF78842D}"/>
              </a:ext>
            </a:extLst>
          </p:cNvPr>
          <p:cNvPicPr>
            <a:picLocks noChangeAspect="1"/>
          </p:cNvPicPr>
          <p:nvPr/>
        </p:nvPicPr>
        <p:blipFill>
          <a:blip r:embed="rId2"/>
          <a:stretch>
            <a:fillRect/>
          </a:stretch>
        </p:blipFill>
        <p:spPr>
          <a:xfrm>
            <a:off x="400318" y="1482839"/>
            <a:ext cx="3952875" cy="4648200"/>
          </a:xfrm>
          <a:prstGeom prst="rect">
            <a:avLst/>
          </a:prstGeom>
        </p:spPr>
      </p:pic>
      <p:pic>
        <p:nvPicPr>
          <p:cNvPr id="5" name="Picture 4">
            <a:extLst>
              <a:ext uri="{FF2B5EF4-FFF2-40B4-BE49-F238E27FC236}">
                <a16:creationId xmlns:a16="http://schemas.microsoft.com/office/drawing/2014/main" id="{C2D8090E-013A-8B75-5BC6-CF1C49313465}"/>
              </a:ext>
            </a:extLst>
          </p:cNvPr>
          <p:cNvPicPr>
            <a:picLocks noChangeAspect="1"/>
          </p:cNvPicPr>
          <p:nvPr/>
        </p:nvPicPr>
        <p:blipFill>
          <a:blip r:embed="rId3"/>
          <a:stretch>
            <a:fillRect/>
          </a:stretch>
        </p:blipFill>
        <p:spPr>
          <a:xfrm>
            <a:off x="171450" y="431835"/>
            <a:ext cx="5924550" cy="798218"/>
          </a:xfrm>
          <a:prstGeom prst="rect">
            <a:avLst/>
          </a:prstGeom>
        </p:spPr>
      </p:pic>
      <p:sp>
        <p:nvSpPr>
          <p:cNvPr id="6" name="TextBox 5">
            <a:extLst>
              <a:ext uri="{FF2B5EF4-FFF2-40B4-BE49-F238E27FC236}">
                <a16:creationId xmlns:a16="http://schemas.microsoft.com/office/drawing/2014/main" id="{F02E067C-28B8-40F9-860D-332B23863E1A}"/>
              </a:ext>
            </a:extLst>
          </p:cNvPr>
          <p:cNvSpPr txBox="1"/>
          <p:nvPr/>
        </p:nvSpPr>
        <p:spPr>
          <a:xfrm>
            <a:off x="400318" y="369279"/>
            <a:ext cx="1099981" cy="923330"/>
          </a:xfrm>
          <a:prstGeom prst="rect">
            <a:avLst/>
          </a:prstGeom>
          <a:noFill/>
        </p:spPr>
        <p:txBody>
          <a:bodyPr wrap="none" rtlCol="0">
            <a:spAutoFit/>
          </a:bodyPr>
          <a:lstStyle/>
          <a:p>
            <a:r>
              <a:rPr lang="en-US" sz="5400" b="1" dirty="0"/>
              <a:t>BIT</a:t>
            </a:r>
            <a:endParaRPr lang="en-GB" sz="5400" b="1" dirty="0"/>
          </a:p>
        </p:txBody>
      </p:sp>
      <p:sp>
        <p:nvSpPr>
          <p:cNvPr id="8" name="TextBox 7">
            <a:extLst>
              <a:ext uri="{FF2B5EF4-FFF2-40B4-BE49-F238E27FC236}">
                <a16:creationId xmlns:a16="http://schemas.microsoft.com/office/drawing/2014/main" id="{C88F1A4C-2209-4BDE-360C-CCFECF31A4F5}"/>
              </a:ext>
            </a:extLst>
          </p:cNvPr>
          <p:cNvSpPr txBox="1"/>
          <p:nvPr/>
        </p:nvSpPr>
        <p:spPr>
          <a:xfrm>
            <a:off x="6265738" y="247169"/>
            <a:ext cx="5926262" cy="3108543"/>
          </a:xfrm>
          <a:prstGeom prst="rect">
            <a:avLst/>
          </a:prstGeom>
          <a:noFill/>
        </p:spPr>
        <p:txBody>
          <a:bodyPr wrap="square">
            <a:spAutoFit/>
          </a:bodyPr>
          <a:lstStyle/>
          <a:p>
            <a:r>
              <a:rPr lang="en-US" sz="2800" dirty="0"/>
              <a:t>They operate at the binary level and perform operations on bit patterns that involve the manipulation of individual bits. Thus, unlike common logical operators like + or - which work with bytes or groups of bytes, bitwise operators can check each individual </a:t>
            </a:r>
          </a:p>
        </p:txBody>
      </p:sp>
      <p:pic>
        <p:nvPicPr>
          <p:cNvPr id="9" name="Picture 8">
            <a:extLst>
              <a:ext uri="{FF2B5EF4-FFF2-40B4-BE49-F238E27FC236}">
                <a16:creationId xmlns:a16="http://schemas.microsoft.com/office/drawing/2014/main" id="{52CD32EB-4B10-1997-5E8B-35810ED3046A}"/>
              </a:ext>
            </a:extLst>
          </p:cNvPr>
          <p:cNvPicPr>
            <a:picLocks noChangeAspect="1"/>
          </p:cNvPicPr>
          <p:nvPr/>
        </p:nvPicPr>
        <p:blipFill>
          <a:blip r:embed="rId4"/>
          <a:stretch>
            <a:fillRect/>
          </a:stretch>
        </p:blipFill>
        <p:spPr>
          <a:xfrm>
            <a:off x="3740810" y="1573734"/>
            <a:ext cx="1909047" cy="1652855"/>
          </a:xfrm>
          <a:prstGeom prst="rect">
            <a:avLst/>
          </a:prstGeom>
        </p:spPr>
      </p:pic>
    </p:spTree>
    <p:extLst>
      <p:ext uri="{BB962C8B-B14F-4D97-AF65-F5344CB8AC3E}">
        <p14:creationId xmlns:p14="http://schemas.microsoft.com/office/powerpoint/2010/main" val="11126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7951B8-A5A2-F587-500B-88D453C145EA}"/>
              </a:ext>
            </a:extLst>
          </p:cNvPr>
          <p:cNvPicPr>
            <a:picLocks noChangeAspect="1"/>
          </p:cNvPicPr>
          <p:nvPr/>
        </p:nvPicPr>
        <p:blipFill>
          <a:blip r:embed="rId2"/>
          <a:stretch>
            <a:fillRect/>
          </a:stretch>
        </p:blipFill>
        <p:spPr>
          <a:xfrm>
            <a:off x="-1" y="-1"/>
            <a:ext cx="12192001" cy="6858001"/>
          </a:xfrm>
          <a:prstGeom prst="rect">
            <a:avLst/>
          </a:prstGeom>
        </p:spPr>
      </p:pic>
      <p:sp>
        <p:nvSpPr>
          <p:cNvPr id="3" name="Content Placeholder 2">
            <a:extLst>
              <a:ext uri="{FF2B5EF4-FFF2-40B4-BE49-F238E27FC236}">
                <a16:creationId xmlns:a16="http://schemas.microsoft.com/office/drawing/2014/main" id="{D5172377-1813-CE90-7E4F-5F151A8D815A}"/>
              </a:ext>
            </a:extLst>
          </p:cNvPr>
          <p:cNvSpPr>
            <a:spLocks noGrp="1"/>
          </p:cNvSpPr>
          <p:nvPr>
            <p:ph idx="1"/>
          </p:nvPr>
        </p:nvSpPr>
        <p:spPr>
          <a:xfrm>
            <a:off x="183222" y="1191802"/>
            <a:ext cx="11825555" cy="5455471"/>
          </a:xfrm>
        </p:spPr>
        <p:txBody>
          <a:bodyPr>
            <a:normAutofit lnSpcReduction="10000"/>
          </a:bodyPr>
          <a:lstStyle/>
          <a:p>
            <a:pPr marL="0" indent="0">
              <a:buNone/>
            </a:pPr>
            <a:r>
              <a:rPr lang="en-US" sz="3600" b="1" dirty="0">
                <a:highlight>
                  <a:srgbClr val="FFFF00"/>
                </a:highlight>
              </a:rPr>
              <a:t>x &lt;&lt; y</a:t>
            </a:r>
          </a:p>
          <a:p>
            <a:pPr marL="0" indent="0">
              <a:buNone/>
            </a:pPr>
            <a:r>
              <a:rPr lang="en-US" dirty="0">
                <a:highlight>
                  <a:srgbClr val="FFFF00"/>
                </a:highlight>
              </a:rPr>
              <a:t>Returns x with the bits shifted to the left by y places (and new bits on the right-hand-side are zeros). This is the same as multiplying x by 2**y.</a:t>
            </a:r>
          </a:p>
          <a:p>
            <a:pPr marL="0" indent="0">
              <a:buNone/>
            </a:pPr>
            <a:endParaRPr lang="en-US" dirty="0">
              <a:highlight>
                <a:srgbClr val="FFFF00"/>
              </a:highlight>
            </a:endParaRPr>
          </a:p>
          <a:p>
            <a:pPr marL="0" indent="0">
              <a:buNone/>
            </a:pPr>
            <a:r>
              <a:rPr lang="en-US" sz="3600" b="1" dirty="0">
                <a:highlight>
                  <a:srgbClr val="FFFF00"/>
                </a:highlight>
              </a:rPr>
              <a:t>x &gt;&gt; y</a:t>
            </a:r>
          </a:p>
          <a:p>
            <a:pPr marL="0" indent="0">
              <a:buNone/>
            </a:pPr>
            <a:r>
              <a:rPr lang="en-US" dirty="0">
                <a:highlight>
                  <a:srgbClr val="FFFF00"/>
                </a:highlight>
              </a:rPr>
              <a:t>Returns x with the bits shifted to the right by y places. This is the same as floor division of x by 2**y.</a:t>
            </a:r>
          </a:p>
          <a:p>
            <a:pPr marL="0" indent="0">
              <a:buNone/>
            </a:pPr>
            <a:endParaRPr lang="en-US" dirty="0">
              <a:highlight>
                <a:srgbClr val="FFFF00"/>
              </a:highlight>
            </a:endParaRPr>
          </a:p>
          <a:p>
            <a:pPr marL="0" indent="0">
              <a:buNone/>
            </a:pPr>
            <a:r>
              <a:rPr lang="en-US" sz="3600" b="1" dirty="0">
                <a:highlight>
                  <a:srgbClr val="FFFF00"/>
                </a:highlight>
              </a:rPr>
              <a:t>x &amp; y</a:t>
            </a:r>
          </a:p>
          <a:p>
            <a:pPr marL="0" indent="0">
              <a:buNone/>
            </a:pPr>
            <a:r>
              <a:rPr lang="en-US" dirty="0">
                <a:highlight>
                  <a:srgbClr val="FFFF00"/>
                </a:highlight>
              </a:rPr>
              <a:t>Does a "bitwise and". Each bit of the output is 1 if the corresponding bit of x AND of y is 1, otherwise it's 0.</a:t>
            </a:r>
          </a:p>
        </p:txBody>
      </p:sp>
      <p:pic>
        <p:nvPicPr>
          <p:cNvPr id="6" name="Picture 5">
            <a:extLst>
              <a:ext uri="{FF2B5EF4-FFF2-40B4-BE49-F238E27FC236}">
                <a16:creationId xmlns:a16="http://schemas.microsoft.com/office/drawing/2014/main" id="{A2FEAB85-F114-BC7A-7229-AC9A1CD54237}"/>
              </a:ext>
            </a:extLst>
          </p:cNvPr>
          <p:cNvPicPr>
            <a:picLocks noChangeAspect="1"/>
          </p:cNvPicPr>
          <p:nvPr/>
        </p:nvPicPr>
        <p:blipFill>
          <a:blip r:embed="rId3"/>
          <a:srcRect r="46277"/>
          <a:stretch/>
        </p:blipFill>
        <p:spPr>
          <a:xfrm>
            <a:off x="183222" y="210727"/>
            <a:ext cx="3515475" cy="981075"/>
          </a:xfrm>
          <a:prstGeom prst="rect">
            <a:avLst/>
          </a:prstGeom>
        </p:spPr>
      </p:pic>
      <p:sp>
        <p:nvSpPr>
          <p:cNvPr id="8" name="TextBox 7">
            <a:extLst>
              <a:ext uri="{FF2B5EF4-FFF2-40B4-BE49-F238E27FC236}">
                <a16:creationId xmlns:a16="http://schemas.microsoft.com/office/drawing/2014/main" id="{CE68B90D-1541-48C1-9D74-19C8D209F561}"/>
              </a:ext>
            </a:extLst>
          </p:cNvPr>
          <p:cNvSpPr txBox="1"/>
          <p:nvPr/>
        </p:nvSpPr>
        <p:spPr>
          <a:xfrm>
            <a:off x="3596184" y="470432"/>
            <a:ext cx="2612831" cy="461665"/>
          </a:xfrm>
          <a:prstGeom prst="rect">
            <a:avLst/>
          </a:prstGeom>
          <a:noFill/>
        </p:spPr>
        <p:txBody>
          <a:bodyPr wrap="none" rtlCol="0">
            <a:spAutoFit/>
          </a:bodyPr>
          <a:lstStyle/>
          <a:p>
            <a:r>
              <a:rPr lang="en-US" sz="2400" b="1" dirty="0"/>
              <a:t>(bitwise operators)</a:t>
            </a:r>
            <a:endParaRPr lang="en-GB" sz="2400" b="1" dirty="0"/>
          </a:p>
        </p:txBody>
      </p:sp>
    </p:spTree>
    <p:extLst>
      <p:ext uri="{BB962C8B-B14F-4D97-AF65-F5344CB8AC3E}">
        <p14:creationId xmlns:p14="http://schemas.microsoft.com/office/powerpoint/2010/main" val="407818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133E7-65C2-EBFB-7E90-AD3A453E06F9}"/>
              </a:ext>
            </a:extLst>
          </p:cNvPr>
          <p:cNvPicPr>
            <a:picLocks noChangeAspect="1"/>
          </p:cNvPicPr>
          <p:nvPr/>
        </p:nvPicPr>
        <p:blipFill>
          <a:blip r:embed="rId2"/>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A4870825-836B-5357-DF1E-24F2D6E1D9D4}"/>
              </a:ext>
            </a:extLst>
          </p:cNvPr>
          <p:cNvSpPr>
            <a:spLocks noGrp="1"/>
          </p:cNvSpPr>
          <p:nvPr>
            <p:ph idx="1"/>
          </p:nvPr>
        </p:nvSpPr>
        <p:spPr>
          <a:xfrm>
            <a:off x="838200" y="565079"/>
            <a:ext cx="10515600" cy="5611884"/>
          </a:xfrm>
        </p:spPr>
        <p:txBody>
          <a:bodyPr>
            <a:normAutofit lnSpcReduction="10000"/>
          </a:bodyPr>
          <a:lstStyle/>
          <a:p>
            <a:pPr marL="0" indent="0">
              <a:buNone/>
            </a:pPr>
            <a:r>
              <a:rPr lang="en-US" sz="3600" b="1" dirty="0">
                <a:highlight>
                  <a:srgbClr val="FFFF00"/>
                </a:highlight>
              </a:rPr>
              <a:t>x | y</a:t>
            </a:r>
          </a:p>
          <a:p>
            <a:pPr marL="0" indent="0">
              <a:buNone/>
            </a:pPr>
            <a:r>
              <a:rPr lang="en-US" dirty="0">
                <a:highlight>
                  <a:srgbClr val="FFFF00"/>
                </a:highlight>
              </a:rPr>
              <a:t>Does a "bitwise or". Each bit of the output is 0 if the corresponding bit of x AND of y is 0, otherwise it's 1.</a:t>
            </a:r>
          </a:p>
          <a:p>
            <a:pPr marL="0" indent="0">
              <a:buNone/>
            </a:pPr>
            <a:endParaRPr lang="en-US" dirty="0">
              <a:highlight>
                <a:srgbClr val="FFFF00"/>
              </a:highlight>
            </a:endParaRPr>
          </a:p>
          <a:p>
            <a:pPr marL="0" indent="0">
              <a:buNone/>
            </a:pPr>
            <a:r>
              <a:rPr lang="en-US" sz="3600" b="1" dirty="0">
                <a:highlight>
                  <a:srgbClr val="FFFF00"/>
                </a:highlight>
              </a:rPr>
              <a:t>~ x</a:t>
            </a:r>
          </a:p>
          <a:p>
            <a:pPr marL="0" indent="0">
              <a:buNone/>
            </a:pPr>
            <a:r>
              <a:rPr lang="en-US" dirty="0">
                <a:highlight>
                  <a:srgbClr val="FFFF00"/>
                </a:highlight>
              </a:rPr>
              <a:t>Returns the complement of x - the number you get by switching each 1 for a 0 and each 0 for a 1. This is the same as -x - 1.</a:t>
            </a:r>
          </a:p>
          <a:p>
            <a:pPr marL="0" indent="0">
              <a:buNone/>
            </a:pPr>
            <a:endParaRPr lang="en-US" dirty="0">
              <a:highlight>
                <a:srgbClr val="FFFF00"/>
              </a:highlight>
            </a:endParaRPr>
          </a:p>
          <a:p>
            <a:pPr marL="0" indent="0">
              <a:buNone/>
            </a:pPr>
            <a:r>
              <a:rPr lang="en-US" sz="3600" b="1" dirty="0">
                <a:highlight>
                  <a:srgbClr val="FFFF00"/>
                </a:highlight>
              </a:rPr>
              <a:t>x ^ y</a:t>
            </a:r>
          </a:p>
          <a:p>
            <a:pPr marL="0" indent="0">
              <a:buNone/>
            </a:pPr>
            <a:r>
              <a:rPr lang="en-US" dirty="0">
                <a:highlight>
                  <a:srgbClr val="FFFF00"/>
                </a:highlight>
              </a:rPr>
              <a:t>Does a "bitwise exclusive or". Each bit of the output is the same as the corresponding bit in x if that bit in y is 0, and it's the complement of the bit in x if that bit in y is 1.</a:t>
            </a:r>
            <a:endParaRPr lang="en-GB" dirty="0">
              <a:highlight>
                <a:srgbClr val="FFFF00"/>
              </a:highlight>
            </a:endParaRPr>
          </a:p>
          <a:p>
            <a:pPr marL="0" indent="0">
              <a:buNone/>
            </a:pPr>
            <a:endParaRPr lang="en-GB" dirty="0">
              <a:highlight>
                <a:srgbClr val="FFFF00"/>
              </a:highlight>
            </a:endParaRPr>
          </a:p>
        </p:txBody>
      </p:sp>
      <p:pic>
        <p:nvPicPr>
          <p:cNvPr id="4" name="Picture 3">
            <a:extLst>
              <a:ext uri="{FF2B5EF4-FFF2-40B4-BE49-F238E27FC236}">
                <a16:creationId xmlns:a16="http://schemas.microsoft.com/office/drawing/2014/main" id="{15329028-DFE0-B135-98EB-F8CFA1D27D95}"/>
              </a:ext>
            </a:extLst>
          </p:cNvPr>
          <p:cNvPicPr>
            <a:picLocks noChangeAspect="1"/>
          </p:cNvPicPr>
          <p:nvPr/>
        </p:nvPicPr>
        <p:blipFill>
          <a:blip r:embed="rId3"/>
          <a:stretch>
            <a:fillRect/>
          </a:stretch>
        </p:blipFill>
        <p:spPr>
          <a:xfrm>
            <a:off x="9992956" y="1058238"/>
            <a:ext cx="2199044" cy="2199044"/>
          </a:xfrm>
          <a:prstGeom prst="rect">
            <a:avLst/>
          </a:prstGeom>
        </p:spPr>
      </p:pic>
    </p:spTree>
    <p:extLst>
      <p:ext uri="{BB962C8B-B14F-4D97-AF65-F5344CB8AC3E}">
        <p14:creationId xmlns:p14="http://schemas.microsoft.com/office/powerpoint/2010/main" val="3587179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3F2B9B-B7C7-7B1D-BD58-26C0ABC94551}"/>
              </a:ext>
            </a:extLst>
          </p:cNvPr>
          <p:cNvPicPr>
            <a:picLocks noChangeAspect="1"/>
          </p:cNvPicPr>
          <p:nvPr/>
        </p:nvPicPr>
        <p:blipFill>
          <a:blip r:embed="rId2"/>
          <a:srcRect l="11391" r="11856" b="24045"/>
          <a:stretch/>
        </p:blipFill>
        <p:spPr>
          <a:xfrm>
            <a:off x="2405008" y="824501"/>
            <a:ext cx="7870005" cy="5208998"/>
          </a:xfrm>
          <a:prstGeom prst="rect">
            <a:avLst/>
          </a:prstGeom>
        </p:spPr>
      </p:pic>
      <p:pic>
        <p:nvPicPr>
          <p:cNvPr id="5" name="Picture 4">
            <a:extLst>
              <a:ext uri="{FF2B5EF4-FFF2-40B4-BE49-F238E27FC236}">
                <a16:creationId xmlns:a16="http://schemas.microsoft.com/office/drawing/2014/main" id="{92CFBFA4-36DD-3C09-2AD7-B9EF8DBDC931}"/>
              </a:ext>
            </a:extLst>
          </p:cNvPr>
          <p:cNvPicPr>
            <a:picLocks noChangeAspect="1"/>
          </p:cNvPicPr>
          <p:nvPr/>
        </p:nvPicPr>
        <p:blipFill>
          <a:blip r:embed="rId3"/>
          <a:stretch>
            <a:fillRect/>
          </a:stretch>
        </p:blipFill>
        <p:spPr>
          <a:xfrm>
            <a:off x="1495747" y="4469258"/>
            <a:ext cx="2573676" cy="2573676"/>
          </a:xfrm>
          <a:prstGeom prst="rect">
            <a:avLst/>
          </a:prstGeom>
        </p:spPr>
      </p:pic>
      <p:pic>
        <p:nvPicPr>
          <p:cNvPr id="6" name="Picture 5">
            <a:extLst>
              <a:ext uri="{FF2B5EF4-FFF2-40B4-BE49-F238E27FC236}">
                <a16:creationId xmlns:a16="http://schemas.microsoft.com/office/drawing/2014/main" id="{A2DA35F7-0D24-803C-BE1A-E86F42BF7736}"/>
              </a:ext>
            </a:extLst>
          </p:cNvPr>
          <p:cNvPicPr>
            <a:picLocks noChangeAspect="1"/>
          </p:cNvPicPr>
          <p:nvPr/>
        </p:nvPicPr>
        <p:blipFill>
          <a:blip r:embed="rId4"/>
          <a:stretch>
            <a:fillRect/>
          </a:stretch>
        </p:blipFill>
        <p:spPr>
          <a:xfrm>
            <a:off x="8465798" y="1864133"/>
            <a:ext cx="4161141" cy="3606322"/>
          </a:xfrm>
          <a:prstGeom prst="rect">
            <a:avLst/>
          </a:prstGeom>
        </p:spPr>
      </p:pic>
    </p:spTree>
    <p:extLst>
      <p:ext uri="{BB962C8B-B14F-4D97-AF65-F5344CB8AC3E}">
        <p14:creationId xmlns:p14="http://schemas.microsoft.com/office/powerpoint/2010/main" val="3765714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24A418-3C0B-D39C-9E19-017713C11045}"/>
              </a:ext>
            </a:extLst>
          </p:cNvPr>
          <p:cNvPicPr>
            <a:picLocks noChangeAspect="1"/>
          </p:cNvPicPr>
          <p:nvPr/>
        </p:nvPicPr>
        <p:blipFill>
          <a:blip r:embed="rId2"/>
          <a:stretch>
            <a:fillRect/>
          </a:stretch>
        </p:blipFill>
        <p:spPr>
          <a:xfrm>
            <a:off x="2152307" y="1134082"/>
            <a:ext cx="7166354" cy="3855499"/>
          </a:xfrm>
          <a:prstGeom prst="rect">
            <a:avLst/>
          </a:prstGeom>
        </p:spPr>
      </p:pic>
      <p:pic>
        <p:nvPicPr>
          <p:cNvPr id="5" name="Picture 4">
            <a:extLst>
              <a:ext uri="{FF2B5EF4-FFF2-40B4-BE49-F238E27FC236}">
                <a16:creationId xmlns:a16="http://schemas.microsoft.com/office/drawing/2014/main" id="{3DCB847E-4992-D9F0-DE7F-5502E51ED53F}"/>
              </a:ext>
            </a:extLst>
          </p:cNvPr>
          <p:cNvPicPr>
            <a:picLocks noChangeAspect="1"/>
          </p:cNvPicPr>
          <p:nvPr/>
        </p:nvPicPr>
        <p:blipFill>
          <a:blip r:embed="rId3"/>
          <a:srcRect l="6269" t="11147" r="44112" b="7708"/>
          <a:stretch/>
        </p:blipFill>
        <p:spPr>
          <a:xfrm>
            <a:off x="9637994" y="195208"/>
            <a:ext cx="2460325" cy="2761181"/>
          </a:xfrm>
          <a:prstGeom prst="rect">
            <a:avLst/>
          </a:prstGeom>
        </p:spPr>
      </p:pic>
      <p:pic>
        <p:nvPicPr>
          <p:cNvPr id="6" name="Picture 5">
            <a:extLst>
              <a:ext uri="{FF2B5EF4-FFF2-40B4-BE49-F238E27FC236}">
                <a16:creationId xmlns:a16="http://schemas.microsoft.com/office/drawing/2014/main" id="{FCBBE231-E383-3314-A825-B52C7F090511}"/>
              </a:ext>
            </a:extLst>
          </p:cNvPr>
          <p:cNvPicPr>
            <a:picLocks noChangeAspect="1"/>
          </p:cNvPicPr>
          <p:nvPr/>
        </p:nvPicPr>
        <p:blipFill>
          <a:blip r:embed="rId3"/>
          <a:srcRect l="59528" t="28437" r="5955" b="9477"/>
          <a:stretch/>
        </p:blipFill>
        <p:spPr>
          <a:xfrm>
            <a:off x="643476" y="1575798"/>
            <a:ext cx="1288042" cy="1589927"/>
          </a:xfrm>
          <a:prstGeom prst="rect">
            <a:avLst/>
          </a:prstGeom>
        </p:spPr>
      </p:pic>
      <p:pic>
        <p:nvPicPr>
          <p:cNvPr id="7" name="Picture 6">
            <a:extLst>
              <a:ext uri="{FF2B5EF4-FFF2-40B4-BE49-F238E27FC236}">
                <a16:creationId xmlns:a16="http://schemas.microsoft.com/office/drawing/2014/main" id="{F5B57C83-949C-DCAB-D0C5-CF697CCFC2E3}"/>
              </a:ext>
            </a:extLst>
          </p:cNvPr>
          <p:cNvPicPr>
            <a:picLocks noChangeAspect="1"/>
          </p:cNvPicPr>
          <p:nvPr/>
        </p:nvPicPr>
        <p:blipFill>
          <a:blip r:embed="rId4"/>
          <a:stretch>
            <a:fillRect/>
          </a:stretch>
        </p:blipFill>
        <p:spPr>
          <a:xfrm>
            <a:off x="320858" y="98532"/>
            <a:ext cx="8258685" cy="1501579"/>
          </a:xfrm>
          <a:prstGeom prst="rect">
            <a:avLst/>
          </a:prstGeom>
        </p:spPr>
      </p:pic>
      <p:sp>
        <p:nvSpPr>
          <p:cNvPr id="9" name="TextBox 8">
            <a:extLst>
              <a:ext uri="{FF2B5EF4-FFF2-40B4-BE49-F238E27FC236}">
                <a16:creationId xmlns:a16="http://schemas.microsoft.com/office/drawing/2014/main" id="{204F3556-D13C-6190-D5E1-D85B69681F03}"/>
              </a:ext>
            </a:extLst>
          </p:cNvPr>
          <p:cNvSpPr txBox="1"/>
          <p:nvPr/>
        </p:nvSpPr>
        <p:spPr>
          <a:xfrm>
            <a:off x="209351" y="4943586"/>
            <a:ext cx="11547265"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474747"/>
                </a:solidFill>
                <a:effectLst/>
                <a:uLnTx/>
                <a:uFillTx/>
                <a:latin typeface="Google Sans"/>
                <a:ea typeface="+mn-ea"/>
                <a:cs typeface="+mn-cs"/>
              </a:rPr>
              <a:t>Endianness refers to </a:t>
            </a:r>
            <a:r>
              <a:rPr kumimoji="0" lang="en-US" sz="2800" b="0" i="0" u="none" strike="noStrike" kern="1200" cap="none" spc="0" normalizeH="0" baseline="0" noProof="0" dirty="0">
                <a:ln>
                  <a:noFill/>
                </a:ln>
                <a:solidFill>
                  <a:srgbClr val="040C28"/>
                </a:solidFill>
                <a:effectLst/>
                <a:uLnTx/>
                <a:uFillTx/>
                <a:latin typeface="Google Sans"/>
                <a:ea typeface="+mn-ea"/>
                <a:cs typeface="+mn-cs"/>
              </a:rPr>
              <a:t>the order of storing and reading multi-byte words in memory</a:t>
            </a:r>
            <a:r>
              <a:rPr kumimoji="0" lang="en-US" sz="2800" b="0" i="0" u="none" strike="noStrike" kern="1200" cap="none" spc="0" normalizeH="0" baseline="0" noProof="0" dirty="0">
                <a:ln>
                  <a:noFill/>
                </a:ln>
                <a:solidFill>
                  <a:srgbClr val="474747"/>
                </a:solidFill>
                <a:effectLst/>
                <a:uLnTx/>
                <a:uFillTx/>
                <a:latin typeface="Google Sans"/>
                <a:ea typeface="+mn-ea"/>
                <a:cs typeface="+mn-cs"/>
              </a:rPr>
              <a:t>. Endianness determines if the least significant byte of a word that we want to store in memory will go to lowest or the highest address of the assigned memory space.</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841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BB00B-7E75-2A08-FDAE-CD81004A2218}"/>
              </a:ext>
            </a:extLst>
          </p:cNvPr>
          <p:cNvPicPr>
            <a:picLocks noChangeAspect="1"/>
          </p:cNvPicPr>
          <p:nvPr/>
        </p:nvPicPr>
        <p:blipFill>
          <a:blip r:embed="rId2"/>
          <a:stretch>
            <a:fillRect/>
          </a:stretch>
        </p:blipFill>
        <p:spPr>
          <a:xfrm>
            <a:off x="2890463" y="1635944"/>
            <a:ext cx="8904270" cy="4922171"/>
          </a:xfrm>
          <a:prstGeom prst="rect">
            <a:avLst/>
          </a:prstGeom>
        </p:spPr>
      </p:pic>
      <p:sp>
        <p:nvSpPr>
          <p:cNvPr id="7" name="TextBox 6">
            <a:extLst>
              <a:ext uri="{FF2B5EF4-FFF2-40B4-BE49-F238E27FC236}">
                <a16:creationId xmlns:a16="http://schemas.microsoft.com/office/drawing/2014/main" id="{36022DE7-14E0-57EF-DF30-FD5D31A6FC47}"/>
              </a:ext>
            </a:extLst>
          </p:cNvPr>
          <p:cNvSpPr txBox="1"/>
          <p:nvPr/>
        </p:nvSpPr>
        <p:spPr>
          <a:xfrm>
            <a:off x="215757" y="534256"/>
            <a:ext cx="9212137" cy="584775"/>
          </a:xfrm>
          <a:prstGeom prst="rect">
            <a:avLst/>
          </a:prstGeom>
          <a:noFill/>
        </p:spPr>
        <p:txBody>
          <a:bodyPr wrap="none" rtlCol="0">
            <a:spAutoFit/>
          </a:bodyPr>
          <a:lstStyle/>
          <a:p>
            <a:r>
              <a:rPr lang="en-US" sz="3200" b="1" dirty="0"/>
              <a:t>(I thought this diagram looked more understandable)</a:t>
            </a:r>
            <a:endParaRPr lang="en-GB" sz="3200" b="1" dirty="0"/>
          </a:p>
        </p:txBody>
      </p:sp>
      <p:pic>
        <p:nvPicPr>
          <p:cNvPr id="8" name="Picture 7">
            <a:extLst>
              <a:ext uri="{FF2B5EF4-FFF2-40B4-BE49-F238E27FC236}">
                <a16:creationId xmlns:a16="http://schemas.microsoft.com/office/drawing/2014/main" id="{3786E45D-DE2B-D001-15D8-B88DDAE48592}"/>
              </a:ext>
            </a:extLst>
          </p:cNvPr>
          <p:cNvPicPr>
            <a:picLocks noChangeAspect="1"/>
          </p:cNvPicPr>
          <p:nvPr/>
        </p:nvPicPr>
        <p:blipFill>
          <a:blip r:embed="rId3"/>
          <a:stretch>
            <a:fillRect/>
          </a:stretch>
        </p:blipFill>
        <p:spPr>
          <a:xfrm>
            <a:off x="-1072792" y="1522928"/>
            <a:ext cx="5222056" cy="5222056"/>
          </a:xfrm>
          <a:prstGeom prst="rect">
            <a:avLst/>
          </a:prstGeom>
        </p:spPr>
      </p:pic>
    </p:spTree>
    <p:extLst>
      <p:ext uri="{BB962C8B-B14F-4D97-AF65-F5344CB8AC3E}">
        <p14:creationId xmlns:p14="http://schemas.microsoft.com/office/powerpoint/2010/main" val="226561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527CF-0FFD-D35F-4338-B9EABFDC52E8}"/>
              </a:ext>
            </a:extLst>
          </p:cNvPr>
          <p:cNvSpPr>
            <a:spLocks noGrp="1"/>
          </p:cNvSpPr>
          <p:nvPr>
            <p:ph idx="1"/>
          </p:nvPr>
        </p:nvSpPr>
        <p:spPr>
          <a:xfrm>
            <a:off x="239302" y="3429000"/>
            <a:ext cx="7014253" cy="4351338"/>
          </a:xfrm>
        </p:spPr>
        <p:txBody>
          <a:bodyPr>
            <a:normAutofit/>
          </a:bodyPr>
          <a:lstStyle/>
          <a:p>
            <a:pPr marL="0" indent="0">
              <a:buNone/>
            </a:pPr>
            <a:r>
              <a:rPr lang="en-US" sz="3200" b="0" i="0" dirty="0">
                <a:effectLst/>
                <a:latin typeface="Google Sans"/>
              </a:rPr>
              <a:t>Entropy is a measure of the randomness or unpredictability of data. In the context of cryptography, entropy is used to generate random numbers or keys that are essential for secure communication and encryption.</a:t>
            </a:r>
            <a:endParaRPr lang="en-GB" sz="3200" dirty="0"/>
          </a:p>
        </p:txBody>
      </p:sp>
      <p:pic>
        <p:nvPicPr>
          <p:cNvPr id="5" name="Picture 4">
            <a:extLst>
              <a:ext uri="{FF2B5EF4-FFF2-40B4-BE49-F238E27FC236}">
                <a16:creationId xmlns:a16="http://schemas.microsoft.com/office/drawing/2014/main" id="{F69EBE0B-7499-EBA2-B7F4-4B1C76393322}"/>
              </a:ext>
            </a:extLst>
          </p:cNvPr>
          <p:cNvPicPr>
            <a:picLocks noChangeAspect="1"/>
          </p:cNvPicPr>
          <p:nvPr/>
        </p:nvPicPr>
        <p:blipFill>
          <a:blip r:embed="rId2"/>
          <a:stretch>
            <a:fillRect/>
          </a:stretch>
        </p:blipFill>
        <p:spPr>
          <a:xfrm>
            <a:off x="527407" y="299788"/>
            <a:ext cx="5867400" cy="2543175"/>
          </a:xfrm>
          <a:prstGeom prst="rect">
            <a:avLst/>
          </a:prstGeom>
        </p:spPr>
      </p:pic>
      <p:pic>
        <p:nvPicPr>
          <p:cNvPr id="6" name="Picture 5">
            <a:extLst>
              <a:ext uri="{FF2B5EF4-FFF2-40B4-BE49-F238E27FC236}">
                <a16:creationId xmlns:a16="http://schemas.microsoft.com/office/drawing/2014/main" id="{6E8BFA2E-E0E2-7594-7201-3CD672225F28}"/>
              </a:ext>
            </a:extLst>
          </p:cNvPr>
          <p:cNvPicPr>
            <a:picLocks noChangeAspect="1"/>
          </p:cNvPicPr>
          <p:nvPr/>
        </p:nvPicPr>
        <p:blipFill>
          <a:blip r:embed="rId3"/>
          <a:stretch>
            <a:fillRect/>
          </a:stretch>
        </p:blipFill>
        <p:spPr>
          <a:xfrm>
            <a:off x="6815189" y="88132"/>
            <a:ext cx="5867399" cy="3340868"/>
          </a:xfrm>
          <a:prstGeom prst="rect">
            <a:avLst/>
          </a:prstGeom>
        </p:spPr>
      </p:pic>
      <p:pic>
        <p:nvPicPr>
          <p:cNvPr id="4" name="Picture 3">
            <a:extLst>
              <a:ext uri="{FF2B5EF4-FFF2-40B4-BE49-F238E27FC236}">
                <a16:creationId xmlns:a16="http://schemas.microsoft.com/office/drawing/2014/main" id="{7A3F750A-4C25-A0C7-4A6F-5B03D93933E9}"/>
              </a:ext>
            </a:extLst>
          </p:cNvPr>
          <p:cNvPicPr>
            <a:picLocks noChangeAspect="1"/>
          </p:cNvPicPr>
          <p:nvPr/>
        </p:nvPicPr>
        <p:blipFill>
          <a:blip r:embed="rId4"/>
          <a:stretch>
            <a:fillRect/>
          </a:stretch>
        </p:blipFill>
        <p:spPr>
          <a:xfrm>
            <a:off x="8421351" y="2933023"/>
            <a:ext cx="3284768" cy="3585930"/>
          </a:xfrm>
          <a:prstGeom prst="rect">
            <a:avLst/>
          </a:prstGeom>
        </p:spPr>
      </p:pic>
    </p:spTree>
    <p:extLst>
      <p:ext uri="{BB962C8B-B14F-4D97-AF65-F5344CB8AC3E}">
        <p14:creationId xmlns:p14="http://schemas.microsoft.com/office/powerpoint/2010/main" val="3431389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557</Words>
  <Application>Microsoft Office PowerPoint</Application>
  <PresentationFormat>Widescreen</PresentationFormat>
  <Paragraphs>41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Google Sans</vt:lpstr>
      <vt:lpstr>Inter var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Nathalie Coughlan</dc:creator>
  <cp:lastModifiedBy>Nathalie Coughlan</cp:lastModifiedBy>
  <cp:revision>12</cp:revision>
  <dcterms:created xsi:type="dcterms:W3CDTF">2025-02-12T00:55:29Z</dcterms:created>
  <dcterms:modified xsi:type="dcterms:W3CDTF">2025-02-12T14:57:54Z</dcterms:modified>
</cp:coreProperties>
</file>